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4" r:id="rId9"/>
    <p:sldId id="265" r:id="rId10"/>
    <p:sldId id="263"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79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png>
</file>

<file path=ppt/media/image4.jpg>
</file>

<file path=ppt/media/image5.jpg>
</file>

<file path=ppt/media/image6.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92CCDF8A-A7BE-4382-A744-B6789BB75280}" type="datetimeFigureOut">
              <a:rPr lang="en-IN" smtClean="0"/>
              <a:t>18-11-2021</a:t>
            </a:fld>
            <a:endParaRPr lang="en-IN"/>
          </a:p>
        </p:txBody>
      </p:sp>
      <p:sp>
        <p:nvSpPr>
          <p:cNvPr id="5" name="Footer Placeholder 4"/>
          <p:cNvSpPr>
            <a:spLocks noGrp="1"/>
          </p:cNvSpPr>
          <p:nvPr>
            <p:ph type="ftr" sz="quarter" idx="11"/>
          </p:nvPr>
        </p:nvSpPr>
        <p:spPr>
          <a:xfrm>
            <a:off x="3962399" y="5870575"/>
            <a:ext cx="4893958" cy="377825"/>
          </a:xfrm>
        </p:spPr>
        <p:txBody>
          <a:bodyPr/>
          <a:lstStyle/>
          <a:p>
            <a:endParaRPr lang="en-IN"/>
          </a:p>
        </p:txBody>
      </p:sp>
      <p:sp>
        <p:nvSpPr>
          <p:cNvPr id="6" name="Slide Number Placeholder 5"/>
          <p:cNvSpPr>
            <a:spLocks noGrp="1"/>
          </p:cNvSpPr>
          <p:nvPr>
            <p:ph type="sldNum" sz="quarter" idx="12"/>
          </p:nvPr>
        </p:nvSpPr>
        <p:spPr>
          <a:xfrm>
            <a:off x="10608958" y="5870575"/>
            <a:ext cx="551167" cy="377825"/>
          </a:xfrm>
        </p:spPr>
        <p:txBody>
          <a:bodyPr/>
          <a:lstStyle/>
          <a:p>
            <a:fld id="{C9987D50-C871-4F7A-9B05-9CB9FBC42F93}" type="slidenum">
              <a:rPr lang="en-IN" smtClean="0"/>
              <a:t>‹#›</a:t>
            </a:fld>
            <a:endParaRPr lang="en-IN"/>
          </a:p>
        </p:txBody>
      </p:sp>
    </p:spTree>
    <p:extLst>
      <p:ext uri="{BB962C8B-B14F-4D97-AF65-F5344CB8AC3E}">
        <p14:creationId xmlns:p14="http://schemas.microsoft.com/office/powerpoint/2010/main" val="2489869131"/>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CCDF8A-A7BE-4382-A744-B6789BB75280}" type="datetimeFigureOut">
              <a:rPr lang="en-IN" smtClean="0"/>
              <a:t>18-11-2021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9987D50-C871-4F7A-9B05-9CB9FBC42F93}" type="slidenum">
              <a:rPr lang="en-IN" smtClean="0"/>
              <a:t>‹#›</a:t>
            </a:fld>
            <a:endParaRPr lang="en-IN"/>
          </a:p>
        </p:txBody>
      </p:sp>
    </p:spTree>
    <p:extLst>
      <p:ext uri="{BB962C8B-B14F-4D97-AF65-F5344CB8AC3E}">
        <p14:creationId xmlns:p14="http://schemas.microsoft.com/office/powerpoint/2010/main" val="19287691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2CCDF8A-A7BE-4382-A744-B6789BB75280}" type="datetimeFigureOut">
              <a:rPr lang="en-IN" smtClean="0"/>
              <a:t>18-11-2021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9987D50-C871-4F7A-9B05-9CB9FBC42F93}" type="slidenum">
              <a:rPr lang="en-IN" smtClean="0"/>
              <a:t>‹#›</a:t>
            </a:fld>
            <a:endParaRPr lang="en-IN"/>
          </a:p>
        </p:txBody>
      </p:sp>
    </p:spTree>
    <p:extLst>
      <p:ext uri="{BB962C8B-B14F-4D97-AF65-F5344CB8AC3E}">
        <p14:creationId xmlns:p14="http://schemas.microsoft.com/office/powerpoint/2010/main" val="20367668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2CCDF8A-A7BE-4382-A744-B6789BB75280}" type="datetimeFigureOut">
              <a:rPr lang="en-IN" smtClean="0"/>
              <a:t>18-11-2021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9987D50-C871-4F7A-9B05-9CB9FBC42F93}" type="slidenum">
              <a:rPr lang="en-IN" smtClean="0"/>
              <a:t>‹#›</a:t>
            </a:fld>
            <a:endParaRPr lang="en-IN"/>
          </a:p>
        </p:txBody>
      </p:sp>
    </p:spTree>
    <p:extLst>
      <p:ext uri="{BB962C8B-B14F-4D97-AF65-F5344CB8AC3E}">
        <p14:creationId xmlns:p14="http://schemas.microsoft.com/office/powerpoint/2010/main" val="42905119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2CCDF8A-A7BE-4382-A744-B6789BB75280}" type="datetimeFigureOut">
              <a:rPr lang="en-IN" smtClean="0"/>
              <a:t>18-11-2021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9987D50-C871-4F7A-9B05-9CB9FBC42F93}" type="slidenum">
              <a:rPr lang="en-IN" smtClean="0"/>
              <a:t>‹#›</a:t>
            </a:fld>
            <a:endParaRPr lang="en-IN"/>
          </a:p>
        </p:txBody>
      </p:sp>
    </p:spTree>
    <p:extLst>
      <p:ext uri="{BB962C8B-B14F-4D97-AF65-F5344CB8AC3E}">
        <p14:creationId xmlns:p14="http://schemas.microsoft.com/office/powerpoint/2010/main" val="267955966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2CCDF8A-A7BE-4382-A744-B6789BB75280}" type="datetimeFigureOut">
              <a:rPr lang="en-IN" smtClean="0"/>
              <a:t>18-11-2021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9987D50-C871-4F7A-9B05-9CB9FBC42F93}" type="slidenum">
              <a:rPr lang="en-IN" smtClean="0"/>
              <a:t>‹#›</a:t>
            </a:fld>
            <a:endParaRPr lang="en-IN"/>
          </a:p>
        </p:txBody>
      </p:sp>
    </p:spTree>
    <p:extLst>
      <p:ext uri="{BB962C8B-B14F-4D97-AF65-F5344CB8AC3E}">
        <p14:creationId xmlns:p14="http://schemas.microsoft.com/office/powerpoint/2010/main" val="310255968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2CCDF8A-A7BE-4382-A744-B6789BB75280}" type="datetimeFigureOut">
              <a:rPr lang="en-IN" smtClean="0"/>
              <a:t>18-11-2021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9987D50-C871-4F7A-9B05-9CB9FBC42F93}" type="slidenum">
              <a:rPr lang="en-IN" smtClean="0"/>
              <a:t>‹#›</a:t>
            </a:fld>
            <a:endParaRPr lang="en-IN"/>
          </a:p>
        </p:txBody>
      </p:sp>
    </p:spTree>
    <p:extLst>
      <p:ext uri="{BB962C8B-B14F-4D97-AF65-F5344CB8AC3E}">
        <p14:creationId xmlns:p14="http://schemas.microsoft.com/office/powerpoint/2010/main" val="23656072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2CCDF8A-A7BE-4382-A744-B6789BB75280}" type="datetimeFigureOut">
              <a:rPr lang="en-IN" smtClean="0"/>
              <a:t>18-11-2021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9987D50-C871-4F7A-9B05-9CB9FBC42F93}" type="slidenum">
              <a:rPr lang="en-IN" smtClean="0"/>
              <a:t>‹#›</a:t>
            </a:fld>
            <a:endParaRPr lang="en-IN"/>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37710583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2CCDF8A-A7BE-4382-A744-B6789BB75280}" type="datetimeFigureOut">
              <a:rPr lang="en-IN" smtClean="0"/>
              <a:t>18-11-2021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9987D50-C871-4F7A-9B05-9CB9FBC42F93}" type="slidenum">
              <a:rPr lang="en-IN" smtClean="0"/>
              <a:t>‹#›</a:t>
            </a:fld>
            <a:endParaRPr lang="en-IN"/>
          </a:p>
        </p:txBody>
      </p:sp>
    </p:spTree>
    <p:extLst>
      <p:ext uri="{BB962C8B-B14F-4D97-AF65-F5344CB8AC3E}">
        <p14:creationId xmlns:p14="http://schemas.microsoft.com/office/powerpoint/2010/main" val="4829734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2CCDF8A-A7BE-4382-A744-B6789BB75280}" type="datetimeFigureOut">
              <a:rPr lang="en-IN" smtClean="0"/>
              <a:t>18-11-2021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9987D50-C871-4F7A-9B05-9CB9FBC42F93}" type="slidenum">
              <a:rPr lang="en-IN" smtClean="0"/>
              <a:t>‹#›</a:t>
            </a:fld>
            <a:endParaRPr lang="en-IN"/>
          </a:p>
        </p:txBody>
      </p:sp>
    </p:spTree>
    <p:extLst>
      <p:ext uri="{BB962C8B-B14F-4D97-AF65-F5344CB8AC3E}">
        <p14:creationId xmlns:p14="http://schemas.microsoft.com/office/powerpoint/2010/main" val="31036227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2CCDF8A-A7BE-4382-A744-B6789BB75280}" type="datetimeFigureOut">
              <a:rPr lang="en-IN" smtClean="0"/>
              <a:t>18-11-2021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9987D50-C871-4F7A-9B05-9CB9FBC42F93}" type="slidenum">
              <a:rPr lang="en-IN" smtClean="0"/>
              <a:t>‹#›</a:t>
            </a:fld>
            <a:endParaRPr lang="en-IN"/>
          </a:p>
        </p:txBody>
      </p:sp>
    </p:spTree>
    <p:extLst>
      <p:ext uri="{BB962C8B-B14F-4D97-AF65-F5344CB8AC3E}">
        <p14:creationId xmlns:p14="http://schemas.microsoft.com/office/powerpoint/2010/main" val="7062447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2CCDF8A-A7BE-4382-A744-B6789BB75280}" type="datetimeFigureOut">
              <a:rPr lang="en-IN" smtClean="0"/>
              <a:t>18-11-2021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9987D50-C871-4F7A-9B05-9CB9FBC42F93}" type="slidenum">
              <a:rPr lang="en-IN" smtClean="0"/>
              <a:t>‹#›</a:t>
            </a:fld>
            <a:endParaRPr lang="en-IN"/>
          </a:p>
        </p:txBody>
      </p:sp>
    </p:spTree>
    <p:extLst>
      <p:ext uri="{BB962C8B-B14F-4D97-AF65-F5344CB8AC3E}">
        <p14:creationId xmlns:p14="http://schemas.microsoft.com/office/powerpoint/2010/main" val="19737271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2CCDF8A-A7BE-4382-A744-B6789BB75280}" type="datetimeFigureOut">
              <a:rPr lang="en-IN" smtClean="0"/>
              <a:t>18-11-2021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9987D50-C871-4F7A-9B05-9CB9FBC42F93}" type="slidenum">
              <a:rPr lang="en-IN" smtClean="0"/>
              <a:t>‹#›</a:t>
            </a:fld>
            <a:endParaRPr lang="en-IN"/>
          </a:p>
        </p:txBody>
      </p:sp>
    </p:spTree>
    <p:extLst>
      <p:ext uri="{BB962C8B-B14F-4D97-AF65-F5344CB8AC3E}">
        <p14:creationId xmlns:p14="http://schemas.microsoft.com/office/powerpoint/2010/main" val="4184999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2CCDF8A-A7BE-4382-A744-B6789BB75280}" type="datetimeFigureOut">
              <a:rPr lang="en-IN" smtClean="0"/>
              <a:t>18-11-2021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9987D50-C871-4F7A-9B05-9CB9FBC42F93}" type="slidenum">
              <a:rPr lang="en-IN" smtClean="0"/>
              <a:t>‹#›</a:t>
            </a:fld>
            <a:endParaRPr lang="en-IN"/>
          </a:p>
        </p:txBody>
      </p:sp>
    </p:spTree>
    <p:extLst>
      <p:ext uri="{BB962C8B-B14F-4D97-AF65-F5344CB8AC3E}">
        <p14:creationId xmlns:p14="http://schemas.microsoft.com/office/powerpoint/2010/main" val="35654318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92CCDF8A-A7BE-4382-A744-B6789BB75280}" type="datetimeFigureOut">
              <a:rPr lang="en-IN" smtClean="0"/>
              <a:t>18-11-2021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C9987D50-C871-4F7A-9B05-9CB9FBC42F93}" type="slidenum">
              <a:rPr lang="en-IN" smtClean="0"/>
              <a:t>‹#›</a:t>
            </a:fld>
            <a:endParaRPr lang="en-IN"/>
          </a:p>
        </p:txBody>
      </p:sp>
    </p:spTree>
    <p:extLst>
      <p:ext uri="{BB962C8B-B14F-4D97-AF65-F5344CB8AC3E}">
        <p14:creationId xmlns:p14="http://schemas.microsoft.com/office/powerpoint/2010/main" val="32339859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CCDF8A-A7BE-4382-A744-B6789BB75280}" type="datetimeFigureOut">
              <a:rPr lang="en-IN" smtClean="0"/>
              <a:t>18-11-2021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9987D50-C871-4F7A-9B05-9CB9FBC42F93}" type="slidenum">
              <a:rPr lang="en-IN" smtClean="0"/>
              <a:t>‹#›</a:t>
            </a:fld>
            <a:endParaRPr lang="en-IN"/>
          </a:p>
        </p:txBody>
      </p:sp>
    </p:spTree>
    <p:extLst>
      <p:ext uri="{BB962C8B-B14F-4D97-AF65-F5344CB8AC3E}">
        <p14:creationId xmlns:p14="http://schemas.microsoft.com/office/powerpoint/2010/main" val="33837472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CCDF8A-A7BE-4382-A744-B6789BB75280}" type="datetimeFigureOut">
              <a:rPr lang="en-IN" smtClean="0"/>
              <a:t>18-11-2021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9987D50-C871-4F7A-9B05-9CB9FBC42F93}" type="slidenum">
              <a:rPr lang="en-IN" smtClean="0"/>
              <a:t>‹#›</a:t>
            </a:fld>
            <a:endParaRPr lang="en-IN"/>
          </a:p>
        </p:txBody>
      </p:sp>
    </p:spTree>
    <p:extLst>
      <p:ext uri="{BB962C8B-B14F-4D97-AF65-F5344CB8AC3E}">
        <p14:creationId xmlns:p14="http://schemas.microsoft.com/office/powerpoint/2010/main" val="33570551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2CCDF8A-A7BE-4382-A744-B6789BB75280}" type="datetimeFigureOut">
              <a:rPr lang="en-IN" smtClean="0"/>
              <a:t>18-11-2021</a:t>
            </a:fld>
            <a:endParaRPr lang="en-IN"/>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C9987D50-C871-4F7A-9B05-9CB9FBC42F93}" type="slidenum">
              <a:rPr lang="en-IN" smtClean="0"/>
              <a:t>‹#›</a:t>
            </a:fld>
            <a:endParaRPr lang="en-IN"/>
          </a:p>
        </p:txBody>
      </p:sp>
    </p:spTree>
    <p:extLst>
      <p:ext uri="{BB962C8B-B14F-4D97-AF65-F5344CB8AC3E}">
        <p14:creationId xmlns:p14="http://schemas.microsoft.com/office/powerpoint/2010/main" val="126919611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D2060-8051-4D13-8238-6CB226B701A0}"/>
              </a:ext>
            </a:extLst>
          </p:cNvPr>
          <p:cNvSpPr>
            <a:spLocks noGrp="1"/>
          </p:cNvSpPr>
          <p:nvPr>
            <p:ph type="ctrTitle"/>
          </p:nvPr>
        </p:nvSpPr>
        <p:spPr/>
        <p:txBody>
          <a:bodyPr/>
          <a:lstStyle/>
          <a:p>
            <a:r>
              <a:rPr lang="en-US" dirty="0"/>
              <a:t>SIGN LANGUAGE GESTURE RECOGNITION</a:t>
            </a:r>
            <a:endParaRPr lang="en-IN" dirty="0"/>
          </a:p>
        </p:txBody>
      </p:sp>
      <p:sp>
        <p:nvSpPr>
          <p:cNvPr id="3" name="Subtitle 2">
            <a:extLst>
              <a:ext uri="{FF2B5EF4-FFF2-40B4-BE49-F238E27FC236}">
                <a16:creationId xmlns:a16="http://schemas.microsoft.com/office/drawing/2014/main" id="{C34D4C50-58B8-4D1E-A906-C950E8A2D4D4}"/>
              </a:ext>
            </a:extLst>
          </p:cNvPr>
          <p:cNvSpPr>
            <a:spLocks noGrp="1"/>
          </p:cNvSpPr>
          <p:nvPr>
            <p:ph type="subTitle" idx="1"/>
          </p:nvPr>
        </p:nvSpPr>
        <p:spPr/>
        <p:txBody>
          <a:bodyPr/>
          <a:lstStyle/>
          <a:p>
            <a:r>
              <a:rPr lang="en-US" dirty="0"/>
              <a:t>SOUMENDU CHATTERJEE</a:t>
            </a:r>
          </a:p>
          <a:p>
            <a:r>
              <a:rPr lang="en-US" dirty="0"/>
              <a:t>PGA21</a:t>
            </a:r>
            <a:endParaRPr lang="en-IN" dirty="0"/>
          </a:p>
        </p:txBody>
      </p:sp>
    </p:spTree>
    <p:extLst>
      <p:ext uri="{BB962C8B-B14F-4D97-AF65-F5344CB8AC3E}">
        <p14:creationId xmlns:p14="http://schemas.microsoft.com/office/powerpoint/2010/main" val="12169786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0DF2B79-8DEB-47B5-91B9-A01A12142D4C}"/>
              </a:ext>
            </a:extLst>
          </p:cNvPr>
          <p:cNvSpPr>
            <a:spLocks noGrp="1"/>
          </p:cNvSpPr>
          <p:nvPr>
            <p:ph type="title"/>
          </p:nvPr>
        </p:nvSpPr>
        <p:spPr>
          <a:xfrm>
            <a:off x="685801" y="47612"/>
            <a:ext cx="10131425" cy="1123975"/>
          </a:xfrm>
        </p:spPr>
        <p:txBody>
          <a:bodyPr/>
          <a:lstStyle/>
          <a:p>
            <a:r>
              <a:rPr lang="en-US" dirty="0"/>
              <a:t>MODEL PERFORMANCE</a:t>
            </a:r>
            <a:endParaRPr lang="en-IN" dirty="0"/>
          </a:p>
        </p:txBody>
      </p:sp>
      <p:pic>
        <p:nvPicPr>
          <p:cNvPr id="6" name="bandicam 2021-11-18 20-56-09-051 (online-video-cutter.com)">
            <a:hlinkClick r:id="" action="ppaction://media"/>
            <a:extLst>
              <a:ext uri="{FF2B5EF4-FFF2-40B4-BE49-F238E27FC236}">
                <a16:creationId xmlns:a16="http://schemas.microsoft.com/office/drawing/2014/main" id="{37CB3F0F-C180-431D-93C4-6B964DCF6FF5}"/>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27342" y="1171587"/>
            <a:ext cx="9848342" cy="5482431"/>
          </a:xfrm>
        </p:spPr>
      </p:pic>
    </p:spTree>
    <p:extLst>
      <p:ext uri="{BB962C8B-B14F-4D97-AF65-F5344CB8AC3E}">
        <p14:creationId xmlns:p14="http://schemas.microsoft.com/office/powerpoint/2010/main" val="866529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16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D8B180-214C-452A-BB59-AFDE9188D109}"/>
              </a:ext>
            </a:extLst>
          </p:cNvPr>
          <p:cNvSpPr>
            <a:spLocks noGrp="1"/>
          </p:cNvSpPr>
          <p:nvPr>
            <p:ph type="title"/>
          </p:nvPr>
        </p:nvSpPr>
        <p:spPr/>
        <p:txBody>
          <a:bodyPr/>
          <a:lstStyle/>
          <a:p>
            <a:r>
              <a:rPr lang="en-US" dirty="0"/>
              <a:t>PROBLEM STATEMENT</a:t>
            </a:r>
            <a:endParaRPr lang="en-IN" dirty="0"/>
          </a:p>
        </p:txBody>
      </p:sp>
      <p:sp>
        <p:nvSpPr>
          <p:cNvPr id="3" name="Content Placeholder 2">
            <a:extLst>
              <a:ext uri="{FF2B5EF4-FFF2-40B4-BE49-F238E27FC236}">
                <a16:creationId xmlns:a16="http://schemas.microsoft.com/office/drawing/2014/main" id="{77F69686-A3CD-4974-BB5C-76D35AB29B72}"/>
              </a:ext>
            </a:extLst>
          </p:cNvPr>
          <p:cNvSpPr>
            <a:spLocks noGrp="1"/>
          </p:cNvSpPr>
          <p:nvPr>
            <p:ph idx="1"/>
          </p:nvPr>
        </p:nvSpPr>
        <p:spPr/>
        <p:txBody>
          <a:bodyPr/>
          <a:lstStyle/>
          <a:p>
            <a:r>
              <a:rPr lang="en-US" dirty="0"/>
              <a:t>In day-to-day life, computers are becoming a norm. But there are people who are not educated enough to use them. For them using computers even for the basic of requirements is a mountainous task.</a:t>
            </a:r>
            <a:r>
              <a:rPr lang="en-IN" dirty="0"/>
              <a:t> Also there are specially challenged people who are only know to interact with sign language from their childhood and cannot understand alphabets on the keyboard.</a:t>
            </a:r>
          </a:p>
          <a:p>
            <a:r>
              <a:rPr lang="en-IN" dirty="0"/>
              <a:t>This project is a stepping stone to overcome the problems faced by some unfortunate citizens so they can interact with computers at their workplace or at school, bus stop, railway station etc. and hence can use as easily as we do.</a:t>
            </a:r>
          </a:p>
        </p:txBody>
      </p:sp>
    </p:spTree>
    <p:extLst>
      <p:ext uri="{BB962C8B-B14F-4D97-AF65-F5344CB8AC3E}">
        <p14:creationId xmlns:p14="http://schemas.microsoft.com/office/powerpoint/2010/main" val="12655151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B3C8F-BE7B-4D99-A039-C14789A8FEE7}"/>
              </a:ext>
            </a:extLst>
          </p:cNvPr>
          <p:cNvSpPr>
            <a:spLocks noGrp="1"/>
          </p:cNvSpPr>
          <p:nvPr>
            <p:ph type="title"/>
          </p:nvPr>
        </p:nvSpPr>
        <p:spPr/>
        <p:txBody>
          <a:bodyPr/>
          <a:lstStyle/>
          <a:p>
            <a:r>
              <a:rPr lang="en-US" dirty="0"/>
              <a:t>GOAL</a:t>
            </a:r>
            <a:endParaRPr lang="en-IN" dirty="0"/>
          </a:p>
        </p:txBody>
      </p:sp>
      <p:sp>
        <p:nvSpPr>
          <p:cNvPr id="3" name="Content Placeholder 2">
            <a:extLst>
              <a:ext uri="{FF2B5EF4-FFF2-40B4-BE49-F238E27FC236}">
                <a16:creationId xmlns:a16="http://schemas.microsoft.com/office/drawing/2014/main" id="{5E9942BD-A475-4083-B323-9F40986D71E3}"/>
              </a:ext>
            </a:extLst>
          </p:cNvPr>
          <p:cNvSpPr>
            <a:spLocks noGrp="1"/>
          </p:cNvSpPr>
          <p:nvPr>
            <p:ph idx="1"/>
          </p:nvPr>
        </p:nvSpPr>
        <p:spPr/>
        <p:txBody>
          <a:bodyPr/>
          <a:lstStyle/>
          <a:p>
            <a:r>
              <a:rPr lang="en-US" dirty="0"/>
              <a:t>The goal of this project is to recognize the signs and symbols shown by people so the application or the device can understand as what is conveyed and hence give the necessary services required.</a:t>
            </a:r>
          </a:p>
          <a:p>
            <a:r>
              <a:rPr lang="en-US" dirty="0"/>
              <a:t>This project recognizes 7 kinds of signs that are most commonly used in daily basis. The user shows up his/her hand depicting a symbol and the application in which the following project would be deployed will recognize the word and will process accordingly.</a:t>
            </a:r>
          </a:p>
          <a:p>
            <a:r>
              <a:rPr lang="en-US" dirty="0"/>
              <a:t>A graphical user interface authorizing the initialization of the application is to be developed for necessary security purposes.</a:t>
            </a:r>
            <a:endParaRPr lang="en-IN" dirty="0"/>
          </a:p>
        </p:txBody>
      </p:sp>
    </p:spTree>
    <p:extLst>
      <p:ext uri="{BB962C8B-B14F-4D97-AF65-F5344CB8AC3E}">
        <p14:creationId xmlns:p14="http://schemas.microsoft.com/office/powerpoint/2010/main" val="22155882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BC56AC-3064-45F6-BBF8-8841BEC5E632}"/>
              </a:ext>
            </a:extLst>
          </p:cNvPr>
          <p:cNvSpPr>
            <a:spLocks noGrp="1"/>
          </p:cNvSpPr>
          <p:nvPr>
            <p:ph type="title"/>
          </p:nvPr>
        </p:nvSpPr>
        <p:spPr/>
        <p:txBody>
          <a:bodyPr/>
          <a:lstStyle/>
          <a:p>
            <a:r>
              <a:rPr lang="en-US" dirty="0"/>
              <a:t>APPROACH</a:t>
            </a:r>
            <a:endParaRPr lang="en-IN" dirty="0"/>
          </a:p>
        </p:txBody>
      </p:sp>
      <p:sp>
        <p:nvSpPr>
          <p:cNvPr id="3" name="Content Placeholder 2">
            <a:extLst>
              <a:ext uri="{FF2B5EF4-FFF2-40B4-BE49-F238E27FC236}">
                <a16:creationId xmlns:a16="http://schemas.microsoft.com/office/drawing/2014/main" id="{85451275-18A2-4B75-A0C9-6E3AE0CB450A}"/>
              </a:ext>
            </a:extLst>
          </p:cNvPr>
          <p:cNvSpPr>
            <a:spLocks noGrp="1"/>
          </p:cNvSpPr>
          <p:nvPr>
            <p:ph idx="1"/>
          </p:nvPr>
        </p:nvSpPr>
        <p:spPr/>
        <p:txBody>
          <a:bodyPr/>
          <a:lstStyle/>
          <a:p>
            <a:r>
              <a:rPr lang="en-US" dirty="0"/>
              <a:t>Almost 12000 train images and 8000 validation images were collected and categorized so as to train the model efficiently adapting to different ways of showing up hands using Video Capture in OpenCV library.</a:t>
            </a:r>
          </a:p>
          <a:p>
            <a:r>
              <a:rPr lang="en-US" dirty="0"/>
              <a:t>A model was built and the images were fed into the model and trained.</a:t>
            </a:r>
          </a:p>
          <a:p>
            <a:r>
              <a:rPr lang="en-US" dirty="0"/>
              <a:t>At the end, when the hand is shown depicting a particular sign or symbol in front of the webcam, the system will predict as to what the user is trying to convey in real time.</a:t>
            </a:r>
            <a:endParaRPr lang="en-IN" dirty="0"/>
          </a:p>
        </p:txBody>
      </p:sp>
    </p:spTree>
    <p:extLst>
      <p:ext uri="{BB962C8B-B14F-4D97-AF65-F5344CB8AC3E}">
        <p14:creationId xmlns:p14="http://schemas.microsoft.com/office/powerpoint/2010/main" val="1961632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C7FB5-6CB8-4971-BBE6-688C9BCFC316}"/>
              </a:ext>
            </a:extLst>
          </p:cNvPr>
          <p:cNvSpPr>
            <a:spLocks noGrp="1"/>
          </p:cNvSpPr>
          <p:nvPr>
            <p:ph type="title"/>
          </p:nvPr>
        </p:nvSpPr>
        <p:spPr/>
        <p:txBody>
          <a:bodyPr/>
          <a:lstStyle/>
          <a:p>
            <a:r>
              <a:rPr lang="en-US" dirty="0"/>
              <a:t>IMAGE RECOGNITION MODEL</a:t>
            </a:r>
            <a:endParaRPr lang="en-IN" dirty="0"/>
          </a:p>
        </p:txBody>
      </p:sp>
      <p:sp>
        <p:nvSpPr>
          <p:cNvPr id="3" name="Content Placeholder 2">
            <a:extLst>
              <a:ext uri="{FF2B5EF4-FFF2-40B4-BE49-F238E27FC236}">
                <a16:creationId xmlns:a16="http://schemas.microsoft.com/office/drawing/2014/main" id="{A5C364E6-0A3B-4C19-9066-212EB8C0C46C}"/>
              </a:ext>
            </a:extLst>
          </p:cNvPr>
          <p:cNvSpPr>
            <a:spLocks noGrp="1"/>
          </p:cNvSpPr>
          <p:nvPr>
            <p:ph idx="1"/>
          </p:nvPr>
        </p:nvSpPr>
        <p:spPr/>
        <p:txBody>
          <a:bodyPr/>
          <a:lstStyle/>
          <a:p>
            <a:r>
              <a:rPr lang="en-US" dirty="0"/>
              <a:t>The image recognition model in this project is based on Convolution Neural Network.</a:t>
            </a:r>
          </a:p>
          <a:p>
            <a:r>
              <a:rPr lang="en-US" dirty="0"/>
              <a:t>CNN is a specialized type of neural network model designed for working with two-dimensional image data. They can also be used with 1-D and 3-D data.</a:t>
            </a:r>
          </a:p>
          <a:p>
            <a:r>
              <a:rPr lang="en-US" dirty="0"/>
              <a:t>CNN uses convolution technique i.e. multiplies an array of input data with 2-D array of weights also called as filter or kernel. We can add as many as filters we want based on our requirement.</a:t>
            </a:r>
          </a:p>
          <a:p>
            <a:r>
              <a:rPr lang="en-US" dirty="0"/>
              <a:t>After getting the dot product between filter and input, we then take the maximum or average of values in the resultant matrix. As a result, the input image is broken down into number of small layers.</a:t>
            </a:r>
          </a:p>
          <a:p>
            <a:r>
              <a:rPr lang="en-US" dirty="0"/>
              <a:t>The last step involves flattening which is nothing but making the array of numbers into 1-D to be fed into the neural network model.</a:t>
            </a:r>
          </a:p>
          <a:p>
            <a:r>
              <a:rPr lang="en-US" dirty="0"/>
              <a:t>With each epoch of the neural network, this whole process of CNN undergoes.</a:t>
            </a:r>
          </a:p>
        </p:txBody>
      </p:sp>
    </p:spTree>
    <p:extLst>
      <p:ext uri="{BB962C8B-B14F-4D97-AF65-F5344CB8AC3E}">
        <p14:creationId xmlns:p14="http://schemas.microsoft.com/office/powerpoint/2010/main" val="19424202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DF731A-E8D5-4C7E-A2F1-D6B3A239DD16}"/>
              </a:ext>
            </a:extLst>
          </p:cNvPr>
          <p:cNvSpPr>
            <a:spLocks noGrp="1"/>
          </p:cNvSpPr>
          <p:nvPr>
            <p:ph type="title"/>
          </p:nvPr>
        </p:nvSpPr>
        <p:spPr/>
        <p:txBody>
          <a:bodyPr/>
          <a:lstStyle/>
          <a:p>
            <a:r>
              <a:rPr lang="en-US" dirty="0"/>
              <a:t>CHALLENGES FACED</a:t>
            </a:r>
            <a:endParaRPr lang="en-IN" dirty="0"/>
          </a:p>
        </p:txBody>
      </p:sp>
      <p:sp>
        <p:nvSpPr>
          <p:cNvPr id="3" name="Content Placeholder 2">
            <a:extLst>
              <a:ext uri="{FF2B5EF4-FFF2-40B4-BE49-F238E27FC236}">
                <a16:creationId xmlns:a16="http://schemas.microsoft.com/office/drawing/2014/main" id="{8C82AF70-C7B8-46D3-9291-15C98AAAAB2B}"/>
              </a:ext>
            </a:extLst>
          </p:cNvPr>
          <p:cNvSpPr>
            <a:spLocks noGrp="1"/>
          </p:cNvSpPr>
          <p:nvPr>
            <p:ph idx="1"/>
          </p:nvPr>
        </p:nvSpPr>
        <p:spPr/>
        <p:txBody>
          <a:bodyPr/>
          <a:lstStyle/>
          <a:p>
            <a:r>
              <a:rPr lang="en-US" dirty="0"/>
              <a:t>For the Image Recognition to work efficiently, the model needs to be trained very well adapting to different conditions. As a result, hand images were captured from all the angles which will result in an efficient prediction.</a:t>
            </a:r>
          </a:p>
          <a:p>
            <a:r>
              <a:rPr lang="en-US" dirty="0"/>
              <a:t>Background becomes an important factor in image recognition as a change in background will result in the system interpreting an entire different image. Due to this, all images are blurred and thresholds are applied to them so as to eliminate the effect of color from the images resulting in lesser effect of the background.</a:t>
            </a:r>
            <a:endParaRPr lang="en-IN" dirty="0"/>
          </a:p>
        </p:txBody>
      </p:sp>
    </p:spTree>
    <p:extLst>
      <p:ext uri="{BB962C8B-B14F-4D97-AF65-F5344CB8AC3E}">
        <p14:creationId xmlns:p14="http://schemas.microsoft.com/office/powerpoint/2010/main" val="28249169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A4FE083-8472-4AC7-A9B6-07657769480E}"/>
              </a:ext>
            </a:extLst>
          </p:cNvPr>
          <p:cNvSpPr>
            <a:spLocks noGrp="1"/>
          </p:cNvSpPr>
          <p:nvPr>
            <p:ph type="title"/>
          </p:nvPr>
        </p:nvSpPr>
        <p:spPr/>
        <p:txBody>
          <a:bodyPr/>
          <a:lstStyle/>
          <a:p>
            <a:r>
              <a:rPr lang="en-US" dirty="0"/>
              <a:t>IMAGE COMPARISON between original and image after blurring and applying threshold</a:t>
            </a:r>
            <a:endParaRPr lang="en-IN" dirty="0"/>
          </a:p>
        </p:txBody>
      </p:sp>
      <p:sp>
        <p:nvSpPr>
          <p:cNvPr id="5" name="Text Placeholder 4">
            <a:extLst>
              <a:ext uri="{FF2B5EF4-FFF2-40B4-BE49-F238E27FC236}">
                <a16:creationId xmlns:a16="http://schemas.microsoft.com/office/drawing/2014/main" id="{B557938C-F35A-42FC-BC38-CEDAFC99F76C}"/>
              </a:ext>
            </a:extLst>
          </p:cNvPr>
          <p:cNvSpPr>
            <a:spLocks noGrp="1"/>
          </p:cNvSpPr>
          <p:nvPr>
            <p:ph type="body" idx="1"/>
          </p:nvPr>
        </p:nvSpPr>
        <p:spPr/>
        <p:txBody>
          <a:bodyPr/>
          <a:lstStyle/>
          <a:p>
            <a:pPr algn="ctr"/>
            <a:r>
              <a:rPr lang="en-US" dirty="0"/>
              <a:t>ORIGINAL</a:t>
            </a:r>
            <a:endParaRPr lang="en-IN" dirty="0"/>
          </a:p>
        </p:txBody>
      </p:sp>
      <p:pic>
        <p:nvPicPr>
          <p:cNvPr id="10" name="Content Placeholder 9">
            <a:extLst>
              <a:ext uri="{FF2B5EF4-FFF2-40B4-BE49-F238E27FC236}">
                <a16:creationId xmlns:a16="http://schemas.microsoft.com/office/drawing/2014/main" id="{6C924273-6243-413F-B61A-662BE53B0667}"/>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1443590" y="2997200"/>
            <a:ext cx="3769213" cy="3251200"/>
          </a:xfrm>
        </p:spPr>
      </p:pic>
      <p:sp>
        <p:nvSpPr>
          <p:cNvPr id="7" name="Text Placeholder 6">
            <a:extLst>
              <a:ext uri="{FF2B5EF4-FFF2-40B4-BE49-F238E27FC236}">
                <a16:creationId xmlns:a16="http://schemas.microsoft.com/office/drawing/2014/main" id="{F6ACD13B-2643-4E91-8C7D-E378F764F4DB}"/>
              </a:ext>
            </a:extLst>
          </p:cNvPr>
          <p:cNvSpPr>
            <a:spLocks noGrp="1"/>
          </p:cNvSpPr>
          <p:nvPr>
            <p:ph type="body" sz="quarter" idx="3"/>
          </p:nvPr>
        </p:nvSpPr>
        <p:spPr/>
        <p:txBody>
          <a:bodyPr/>
          <a:lstStyle/>
          <a:p>
            <a:pPr algn="ctr"/>
            <a:r>
              <a:rPr lang="en-US" dirty="0"/>
              <a:t>AFTER PROCESSING</a:t>
            </a:r>
            <a:endParaRPr lang="en-IN" dirty="0"/>
          </a:p>
        </p:txBody>
      </p:sp>
      <p:pic>
        <p:nvPicPr>
          <p:cNvPr id="12" name="Content Placeholder 11">
            <a:extLst>
              <a:ext uri="{FF2B5EF4-FFF2-40B4-BE49-F238E27FC236}">
                <a16:creationId xmlns:a16="http://schemas.microsoft.com/office/drawing/2014/main" id="{2D7223B8-7EDB-47E8-9C57-C1AC472C3209}"/>
              </a:ext>
            </a:extLst>
          </p:cNvPr>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6775959" y="2997200"/>
            <a:ext cx="3362899" cy="3251200"/>
          </a:xfrm>
        </p:spPr>
      </p:pic>
    </p:spTree>
    <p:extLst>
      <p:ext uri="{BB962C8B-B14F-4D97-AF65-F5344CB8AC3E}">
        <p14:creationId xmlns:p14="http://schemas.microsoft.com/office/powerpoint/2010/main" val="33375239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5D172A5D-D6EE-40BE-8648-52ACABB16E47}"/>
              </a:ext>
            </a:extLst>
          </p:cNvPr>
          <p:cNvSpPr>
            <a:spLocks noGrp="1"/>
          </p:cNvSpPr>
          <p:nvPr>
            <p:ph type="title"/>
          </p:nvPr>
        </p:nvSpPr>
        <p:spPr/>
        <p:txBody>
          <a:bodyPr/>
          <a:lstStyle/>
          <a:p>
            <a:r>
              <a:rPr lang="en-US" dirty="0"/>
              <a:t>UNSOLVED CHALLENGES</a:t>
            </a:r>
            <a:endParaRPr lang="en-IN" dirty="0"/>
          </a:p>
        </p:txBody>
      </p:sp>
      <p:sp>
        <p:nvSpPr>
          <p:cNvPr id="10" name="Content Placeholder 9">
            <a:extLst>
              <a:ext uri="{FF2B5EF4-FFF2-40B4-BE49-F238E27FC236}">
                <a16:creationId xmlns:a16="http://schemas.microsoft.com/office/drawing/2014/main" id="{3F13593B-E6C3-4A4C-BCD1-1AC8884E8118}"/>
              </a:ext>
            </a:extLst>
          </p:cNvPr>
          <p:cNvSpPr>
            <a:spLocks noGrp="1"/>
          </p:cNvSpPr>
          <p:nvPr>
            <p:ph idx="1"/>
          </p:nvPr>
        </p:nvSpPr>
        <p:spPr/>
        <p:txBody>
          <a:bodyPr/>
          <a:lstStyle/>
          <a:p>
            <a:r>
              <a:rPr lang="en-US" dirty="0"/>
              <a:t>The effect of background still remains an issue with the project. Reducing this effect has been tried very hard by blurring the background and eliminating colors which has helped in near efficient prediction. But removing the effect completely is still needed to achieve. Too much noisy backgrounds can trigger inaccurate predictions.</a:t>
            </a:r>
          </a:p>
        </p:txBody>
      </p:sp>
    </p:spTree>
    <p:extLst>
      <p:ext uri="{BB962C8B-B14F-4D97-AF65-F5344CB8AC3E}">
        <p14:creationId xmlns:p14="http://schemas.microsoft.com/office/powerpoint/2010/main" val="28688525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86C4CB-8CF6-41BD-AA65-AD4B4659882D}"/>
              </a:ext>
            </a:extLst>
          </p:cNvPr>
          <p:cNvSpPr>
            <a:spLocks noGrp="1"/>
          </p:cNvSpPr>
          <p:nvPr>
            <p:ph type="title"/>
          </p:nvPr>
        </p:nvSpPr>
        <p:spPr/>
        <p:txBody>
          <a:bodyPr/>
          <a:lstStyle/>
          <a:p>
            <a:r>
              <a:rPr lang="en-US" dirty="0"/>
              <a:t>POSSIBLE FUTURE APPLICATIONS</a:t>
            </a:r>
            <a:endParaRPr lang="en-IN" dirty="0"/>
          </a:p>
        </p:txBody>
      </p:sp>
      <p:sp>
        <p:nvSpPr>
          <p:cNvPr id="3" name="Content Placeholder 2">
            <a:extLst>
              <a:ext uri="{FF2B5EF4-FFF2-40B4-BE49-F238E27FC236}">
                <a16:creationId xmlns:a16="http://schemas.microsoft.com/office/drawing/2014/main" id="{9BE1F190-B4E7-42D2-804E-802F13D57897}"/>
              </a:ext>
            </a:extLst>
          </p:cNvPr>
          <p:cNvSpPr>
            <a:spLocks noGrp="1"/>
          </p:cNvSpPr>
          <p:nvPr>
            <p:ph idx="1"/>
          </p:nvPr>
        </p:nvSpPr>
        <p:spPr/>
        <p:txBody>
          <a:bodyPr/>
          <a:lstStyle/>
          <a:p>
            <a:r>
              <a:rPr lang="en-US" dirty="0"/>
              <a:t>In future, tickets for travelling will be completely computerized on stations. Uneducated and hearing and speaking impaired can access these machines using a better version of the following model.</a:t>
            </a:r>
          </a:p>
          <a:p>
            <a:r>
              <a:rPr lang="en-US" dirty="0"/>
              <a:t>Food and beverage vending machines can use the following model to help people by using a certain set of hand signs and symbols if people are comfortable with typing.</a:t>
            </a:r>
          </a:p>
          <a:p>
            <a:r>
              <a:rPr lang="en-US" dirty="0"/>
              <a:t>This model can also be applied in personal computers at a basic level. So that until a person learns how to operate computers normally, the application using this model can help for the basic operations like opening a folder, typing, making spreadsheets etc.</a:t>
            </a:r>
          </a:p>
        </p:txBody>
      </p:sp>
    </p:spTree>
    <p:extLst>
      <p:ext uri="{BB962C8B-B14F-4D97-AF65-F5344CB8AC3E}">
        <p14:creationId xmlns:p14="http://schemas.microsoft.com/office/powerpoint/2010/main" val="337253454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Celestial</Template>
  <TotalTime>223</TotalTime>
  <Words>759</Words>
  <Application>Microsoft Office PowerPoint</Application>
  <PresentationFormat>Widescreen</PresentationFormat>
  <Paragraphs>34</Paragraphs>
  <Slides>10</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Celestial</vt:lpstr>
      <vt:lpstr>SIGN LANGUAGE GESTURE RECOGNITION</vt:lpstr>
      <vt:lpstr>PROBLEM STATEMENT</vt:lpstr>
      <vt:lpstr>GOAL</vt:lpstr>
      <vt:lpstr>APPROACH</vt:lpstr>
      <vt:lpstr>IMAGE RECOGNITION MODEL</vt:lpstr>
      <vt:lpstr>CHALLENGES FACED</vt:lpstr>
      <vt:lpstr>IMAGE COMPARISON between original and image after blurring and applying threshold</vt:lpstr>
      <vt:lpstr>UNSOLVED CHALLENGES</vt:lpstr>
      <vt:lpstr>POSSIBLE FUTURE APPLICATIONS</vt:lpstr>
      <vt:lpstr>MODEL PERFORMANCE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SIGN LANGUAGE GESTURE RECOGNITION</dc:title>
  <dc:creator>Soumendu Chatterjee</dc:creator>
  <cp:lastModifiedBy>Soumendu Chatterjee</cp:lastModifiedBy>
  <cp:revision>34</cp:revision>
  <dcterms:created xsi:type="dcterms:W3CDTF">2021-11-05T15:40:50Z</dcterms:created>
  <dcterms:modified xsi:type="dcterms:W3CDTF">2021-11-18T15:51:32Z</dcterms:modified>
</cp:coreProperties>
</file>

<file path=docProps/thumbnail.jpeg>
</file>